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8" r:id="rId12"/>
    <p:sldId id="264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09" autoAdjust="0"/>
  </p:normalViewPr>
  <p:slideViewPr>
    <p:cSldViewPr>
      <p:cViewPr varScale="1">
        <p:scale>
          <a:sx n="51" d="100"/>
          <a:sy n="51" d="100"/>
        </p:scale>
        <p:origin x="-1229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ABFD3A1-97F7-435C-B0CD-D39D11BA01E6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6E83CD9-5AEC-4385-8459-80404D263D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D3A1-97F7-435C-B0CD-D39D11BA01E6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3CD9-5AEC-4385-8459-80404D263D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D3A1-97F7-435C-B0CD-D39D11BA01E6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3CD9-5AEC-4385-8459-80404D263D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ABFD3A1-97F7-435C-B0CD-D39D11BA01E6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6E83CD9-5AEC-4385-8459-80404D263D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ABFD3A1-97F7-435C-B0CD-D39D11BA01E6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6E83CD9-5AEC-4385-8459-80404D263D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D3A1-97F7-435C-B0CD-D39D11BA01E6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3CD9-5AEC-4385-8459-80404D263D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D3A1-97F7-435C-B0CD-D39D11BA01E6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3CD9-5AEC-4385-8459-80404D263D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BFD3A1-97F7-435C-B0CD-D39D11BA01E6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6E83CD9-5AEC-4385-8459-80404D263D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D3A1-97F7-435C-B0CD-D39D11BA01E6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3CD9-5AEC-4385-8459-80404D263D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ABFD3A1-97F7-435C-B0CD-D39D11BA01E6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6E83CD9-5AEC-4385-8459-80404D263D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BFD3A1-97F7-435C-B0CD-D39D11BA01E6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6E83CD9-5AEC-4385-8459-80404D263D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ABFD3A1-97F7-435C-B0CD-D39D11BA01E6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6E83CD9-5AEC-4385-8459-80404D263D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47165" y="2204864"/>
            <a:ext cx="88569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dirty="0" smtClean="0"/>
              <a:t>Урок русского языка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xmlns="" val="261399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7467600" cy="4032448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Ставит себе определённую цель;</a:t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записывает, запоминает свои     наблюдения;</a:t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умеет задавать вопросы, разбирается в теории;</a:t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всегда хочет узнать что-то новое;</a:t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работает с разными источниками информации.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592523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Рисунок 4" descr="F:\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700808"/>
            <a:ext cx="2970376" cy="262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843808" y="1124744"/>
            <a:ext cx="1090464" cy="180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</a:p>
        </p:txBody>
      </p:sp>
      <p:pic>
        <p:nvPicPr>
          <p:cNvPr id="1026" name="Рисунок 2" descr="F:\R4471_BARBIE VINTAGE CAREER DOLL (TEACHER)_resize_en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0511"/>
          <a:stretch>
            <a:fillRect/>
          </a:stretch>
        </p:blipFill>
        <p:spPr bwMode="auto">
          <a:xfrm>
            <a:off x="6516216" y="2830091"/>
            <a:ext cx="2214200" cy="4027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156176" y="3645024"/>
            <a:ext cx="1386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</a:p>
        </p:txBody>
      </p:sp>
      <p:pic>
        <p:nvPicPr>
          <p:cNvPr id="1027" name="Рисунок 3" descr="F:\report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2965127" cy="3193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8347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-387424"/>
            <a:ext cx="7848872" cy="6552728"/>
          </a:xfrm>
        </p:spPr>
        <p:txBody>
          <a:bodyPr>
            <a:normAutofit/>
          </a:bodyPr>
          <a:lstStyle/>
          <a:p>
            <a:r>
              <a:rPr lang="ru-RU" sz="8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Итоги:</a:t>
            </a:r>
            <a:r>
              <a:rPr lang="ru-RU" dirty="0" smtClean="0">
                <a:latin typeface="Monotype Corsiva" pitchFamily="66" charset="0"/>
              </a:rPr>
              <a:t/>
            </a:r>
            <a:br>
              <a:rPr lang="ru-RU" dirty="0" smtClean="0">
                <a:latin typeface="Monotype Corsiva" pitchFamily="66" charset="0"/>
              </a:rPr>
            </a:br>
            <a:r>
              <a:rPr lang="ru-RU" sz="6000" dirty="0" smtClean="0">
                <a:latin typeface="Monotype Corsiva" pitchFamily="66" charset="0"/>
              </a:rPr>
              <a:t>* Я научился…</a:t>
            </a:r>
            <a:br>
              <a:rPr lang="ru-RU" sz="6000" dirty="0" smtClean="0">
                <a:latin typeface="Monotype Corsiva" pitchFamily="66" charset="0"/>
              </a:rPr>
            </a:br>
            <a:r>
              <a:rPr lang="ru-RU" sz="6000" dirty="0" smtClean="0">
                <a:latin typeface="Monotype Corsiva" pitchFamily="66" charset="0"/>
              </a:rPr>
              <a:t>* Я узнал…</a:t>
            </a:r>
            <a:br>
              <a:rPr lang="ru-RU" sz="6000" dirty="0" smtClean="0">
                <a:latin typeface="Monotype Corsiva" pitchFamily="66" charset="0"/>
              </a:rPr>
            </a:br>
            <a:r>
              <a:rPr lang="ru-RU" sz="6000" dirty="0" smtClean="0">
                <a:latin typeface="Monotype Corsiva" pitchFamily="66" charset="0"/>
              </a:rPr>
              <a:t>* Мне понравилось…</a:t>
            </a:r>
            <a:br>
              <a:rPr lang="ru-RU" sz="6000" dirty="0" smtClean="0">
                <a:latin typeface="Monotype Corsiva" pitchFamily="66" charset="0"/>
              </a:rPr>
            </a:br>
            <a:r>
              <a:rPr lang="ru-RU" sz="6000" dirty="0" smtClean="0">
                <a:latin typeface="Monotype Corsiva" pitchFamily="66" charset="0"/>
              </a:rPr>
              <a:t>* Мне было трудно…</a:t>
            </a:r>
            <a:endParaRPr lang="ru-RU" sz="60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620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866330"/>
          </a:xfrm>
        </p:spPr>
        <p:txBody>
          <a:bodyPr/>
          <a:lstStyle/>
          <a:p>
            <a:r>
              <a:rPr lang="ru-RU" sz="8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Спасибо за работу !</a:t>
            </a:r>
            <a:endParaRPr lang="ru-RU" sz="8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749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65268366"/>
              </p:ext>
            </p:extLst>
          </p:nvPr>
        </p:nvGraphicFramePr>
        <p:xfrm>
          <a:off x="827584" y="1988840"/>
          <a:ext cx="7416824" cy="136815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83714"/>
                <a:gridCol w="741272"/>
                <a:gridCol w="741272"/>
                <a:gridCol w="743014"/>
                <a:gridCol w="741272"/>
                <a:gridCol w="741272"/>
                <a:gridCol w="648744"/>
                <a:gridCol w="648072"/>
                <a:gridCol w="792088"/>
                <a:gridCol w="936104"/>
              </a:tblGrid>
              <a:tr h="1368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5736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060848"/>
            <a:ext cx="4690864" cy="1368152"/>
          </a:xfrm>
        </p:spPr>
        <p:txBody>
          <a:bodyPr>
            <a:normAutofit/>
          </a:bodyPr>
          <a:lstStyle/>
          <a:p>
            <a:r>
              <a:rPr lang="ru-RU" sz="7200" dirty="0" smtClean="0"/>
              <a:t>ГЛАГОЛ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xmlns="" val="154727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233120" cy="3514402"/>
          </a:xfrm>
        </p:spPr>
        <p:txBody>
          <a:bodyPr/>
          <a:lstStyle/>
          <a:p>
            <a:r>
              <a:rPr lang="ru-RU" sz="7200" dirty="0" smtClean="0">
                <a:latin typeface="Monotype Corsiva" pitchFamily="66" charset="0"/>
              </a:rPr>
              <a:t>Я знаю, что…</a:t>
            </a:r>
            <a:endParaRPr lang="ru-RU" sz="72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92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-171400"/>
            <a:ext cx="7416824" cy="5472608"/>
          </a:xfrm>
        </p:spPr>
        <p:txBody>
          <a:bodyPr>
            <a:normAutofit/>
          </a:bodyPr>
          <a:lstStyle/>
          <a:p>
            <a:r>
              <a:rPr lang="ru-RU" sz="8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Цели:</a:t>
            </a:r>
            <a:r>
              <a:rPr lang="ru-RU" dirty="0" smtClean="0">
                <a:latin typeface="Monotype Corsiva" pitchFamily="66" charset="0"/>
              </a:rPr>
              <a:t/>
            </a:r>
            <a:br>
              <a:rPr lang="ru-RU" dirty="0" smtClean="0">
                <a:latin typeface="Monotype Corsiva" pitchFamily="66" charset="0"/>
              </a:rPr>
            </a:br>
            <a:r>
              <a:rPr lang="ru-RU" sz="6000" dirty="0" smtClean="0">
                <a:latin typeface="Monotype Corsiva" pitchFamily="66" charset="0"/>
              </a:rPr>
              <a:t>* Повторить…</a:t>
            </a:r>
            <a:br>
              <a:rPr lang="ru-RU" sz="6000" dirty="0" smtClean="0">
                <a:latin typeface="Monotype Corsiva" pitchFamily="66" charset="0"/>
              </a:rPr>
            </a:br>
            <a:r>
              <a:rPr lang="ru-RU" sz="6000" dirty="0" smtClean="0">
                <a:latin typeface="Monotype Corsiva" pitchFamily="66" charset="0"/>
              </a:rPr>
              <a:t>* Учиться …</a:t>
            </a:r>
            <a:br>
              <a:rPr lang="ru-RU" sz="6000" dirty="0" smtClean="0">
                <a:latin typeface="Monotype Corsiva" pitchFamily="66" charset="0"/>
              </a:rPr>
            </a:br>
            <a:r>
              <a:rPr lang="ru-RU" sz="6000" dirty="0" smtClean="0">
                <a:latin typeface="Monotype Corsiva" pitchFamily="66" charset="0"/>
              </a:rPr>
              <a:t>* Развивать</a:t>
            </a:r>
            <a:r>
              <a:rPr lang="ru-RU" dirty="0" smtClean="0">
                <a:latin typeface="Monotype Corsiva" pitchFamily="66" charset="0"/>
              </a:rPr>
              <a:t/>
            </a:r>
            <a:br>
              <a:rPr lang="ru-RU" dirty="0" smtClean="0">
                <a:latin typeface="Monotype Corsiva" pitchFamily="66" charset="0"/>
              </a:rPr>
            </a:br>
            <a:endParaRPr lang="ru-RU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884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848872" cy="4018458"/>
          </a:xfrm>
        </p:spPr>
        <p:txBody>
          <a:bodyPr/>
          <a:lstStyle/>
          <a:p>
            <a:r>
              <a:rPr lang="ru-RU" sz="5400" dirty="0" smtClean="0">
                <a:latin typeface="Monotype Corsiva" pitchFamily="66" charset="0"/>
              </a:rPr>
              <a:t>Печём, бережём,</a:t>
            </a:r>
            <a:br>
              <a:rPr lang="ru-RU" sz="5400" dirty="0" smtClean="0">
                <a:latin typeface="Monotype Corsiva" pitchFamily="66" charset="0"/>
              </a:rPr>
            </a:br>
            <a:r>
              <a:rPr lang="ru-RU" sz="5400" dirty="0">
                <a:latin typeface="Monotype Corsiva" pitchFamily="66" charset="0"/>
              </a:rPr>
              <a:t/>
            </a:r>
            <a:br>
              <a:rPr lang="ru-RU" sz="5400" dirty="0">
                <a:latin typeface="Monotype Corsiva" pitchFamily="66" charset="0"/>
              </a:rPr>
            </a:br>
            <a:r>
              <a:rPr lang="ru-RU" sz="5400" dirty="0" smtClean="0">
                <a:latin typeface="Monotype Corsiva" pitchFamily="66" charset="0"/>
              </a:rPr>
              <a:t>        стережём, стрижём.</a:t>
            </a:r>
            <a:endParaRPr lang="ru-RU" sz="54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3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-603448"/>
            <a:ext cx="7025208" cy="4018458"/>
          </a:xfrm>
        </p:spPr>
        <p:txBody>
          <a:bodyPr>
            <a:normAutofit/>
          </a:bodyPr>
          <a:lstStyle/>
          <a:p>
            <a:r>
              <a:rPr lang="ru-RU" sz="9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Р</a:t>
            </a:r>
            <a:r>
              <a:rPr lang="ru-RU" sz="9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е</a:t>
            </a:r>
            <a:r>
              <a:rPr lang="ru-RU" sz="9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клама</a:t>
            </a:r>
            <a:endParaRPr lang="ru-RU" sz="9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284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147248" cy="936104"/>
          </a:xfrm>
        </p:spPr>
        <p:txBody>
          <a:bodyPr/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определить спряжение глаголов.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4167339709"/>
              </p:ext>
            </p:extLst>
          </p:nvPr>
        </p:nvGraphicFramePr>
        <p:xfrm>
          <a:off x="611560" y="1124744"/>
          <a:ext cx="74676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/>
                <a:gridCol w="688119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1.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smtClean="0">
                          <a:solidFill>
                            <a:schemeClr val="tx1"/>
                          </a:solidFill>
                        </a:rPr>
                        <a:t>Если окончание безударное, то образуем начальную форму.</a:t>
                      </a:r>
                      <a:endParaRPr lang="ru-RU" sz="2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2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dirty="0" smtClean="0"/>
                        <a:t>Если окончание ударное, спряжение определить легко (по окончанию).</a:t>
                      </a:r>
                      <a:endParaRPr lang="ru-RU" sz="2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dirty="0" smtClean="0"/>
                        <a:t>Если в начальной форме глагол не оканчивается на -</a:t>
                      </a:r>
                      <a:r>
                        <a:rPr lang="ru-RU" sz="2600" b="1" dirty="0" err="1" smtClean="0"/>
                        <a:t>ить</a:t>
                      </a:r>
                      <a:r>
                        <a:rPr lang="ru-RU" sz="2600" b="1" dirty="0" smtClean="0"/>
                        <a:t> и не относится к глаголам-исключениям, то это глагол 1 спряжения. </a:t>
                      </a:r>
                      <a:endParaRPr lang="ru-RU" sz="2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4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dirty="0" smtClean="0"/>
                        <a:t>Если в начальной форме глагол оканчивается на -</a:t>
                      </a:r>
                      <a:r>
                        <a:rPr lang="ru-RU" sz="2600" b="1" dirty="0" err="1" smtClean="0"/>
                        <a:t>ить</a:t>
                      </a:r>
                      <a:r>
                        <a:rPr lang="ru-RU" sz="2600" b="1" dirty="0" smtClean="0"/>
                        <a:t> (кроме брить, стелить), то это глагол 2 спряжения.</a:t>
                      </a:r>
                      <a:endParaRPr lang="ru-RU" sz="2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974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147248" cy="692696"/>
          </a:xfrm>
        </p:spPr>
        <p:txBody>
          <a:bodyPr>
            <a:normAutofit/>
          </a:bodyPr>
          <a:lstStyle/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определить спряжение глаголов.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991995308"/>
              </p:ext>
            </p:extLst>
          </p:nvPr>
        </p:nvGraphicFramePr>
        <p:xfrm>
          <a:off x="611560" y="1196752"/>
          <a:ext cx="74676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696354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1.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smtClean="0">
                          <a:solidFill>
                            <a:schemeClr val="tx1"/>
                          </a:solidFill>
                        </a:rPr>
                        <a:t>Если окончание ударное, спряжение определить легко</a:t>
                      </a:r>
                      <a:r>
                        <a:rPr lang="ru-RU" sz="2600" baseline="0" dirty="0" smtClean="0">
                          <a:solidFill>
                            <a:schemeClr val="tx1"/>
                          </a:solidFill>
                        </a:rPr>
                        <a:t> (по окончанию).</a:t>
                      </a:r>
                      <a:endParaRPr lang="ru-RU" sz="2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2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dirty="0" smtClean="0"/>
                        <a:t>Если окончание безударное, то образуем начальную форму</a:t>
                      </a:r>
                      <a:endParaRPr lang="ru-RU" sz="2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dirty="0" smtClean="0"/>
                        <a:t>Если в начальной форме глагол оканчивается на -</a:t>
                      </a:r>
                      <a:r>
                        <a:rPr lang="ru-RU" sz="2600" b="1" dirty="0" err="1" smtClean="0"/>
                        <a:t>ить</a:t>
                      </a:r>
                      <a:r>
                        <a:rPr lang="ru-RU" sz="2600" b="1" dirty="0" smtClean="0"/>
                        <a:t> (кроме брить, стелить), то это глагол 2 спряжения.</a:t>
                      </a:r>
                      <a:endParaRPr lang="ru-RU" sz="2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4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dirty="0" smtClean="0"/>
                        <a:t>Если в начальной форме глагол не оканчивается на -</a:t>
                      </a:r>
                      <a:r>
                        <a:rPr lang="ru-RU" sz="2600" b="1" dirty="0" err="1" smtClean="0"/>
                        <a:t>ить</a:t>
                      </a:r>
                      <a:r>
                        <a:rPr lang="ru-RU" sz="2600" b="1" dirty="0" smtClean="0"/>
                        <a:t> и не относится к глаголам-исключениям, то это глагол 1 спряжения.</a:t>
                      </a:r>
                      <a:endParaRPr lang="ru-RU" sz="2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4359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</TotalTime>
  <Words>185</Words>
  <Application>Microsoft Office PowerPoint</Application>
  <PresentationFormat>Экран (4:3)</PresentationFormat>
  <Paragraphs>39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Слайд 1</vt:lpstr>
      <vt:lpstr>Слайд 2</vt:lpstr>
      <vt:lpstr>ГЛАГОЛ</vt:lpstr>
      <vt:lpstr>Я знаю, что…</vt:lpstr>
      <vt:lpstr>Цели: * Повторить… * Учиться … * Развивать </vt:lpstr>
      <vt:lpstr>Печём, бережём,          стережём, стрижём.</vt:lpstr>
      <vt:lpstr>Реклама</vt:lpstr>
      <vt:lpstr>Как определить спряжение глаголов.</vt:lpstr>
      <vt:lpstr>Как определить спряжение глаголов.</vt:lpstr>
      <vt:lpstr>* Ставит себе определённую цель; * записывает, запоминает свои     наблюдения; * умеет задавать вопросы, разбирается в теории; * всегда хочет узнать что-то новое; * работает с разными источниками информации. </vt:lpstr>
      <vt:lpstr>Слайд 11</vt:lpstr>
      <vt:lpstr>Итоги: * Я научился… * Я узнал… * Мне понравилось… * Мне было трудно…</vt:lpstr>
      <vt:lpstr>Спасибо за работу !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ONE</dc:creator>
  <cp:lastModifiedBy>user30</cp:lastModifiedBy>
  <cp:revision>12</cp:revision>
  <dcterms:created xsi:type="dcterms:W3CDTF">2014-11-23T07:17:12Z</dcterms:created>
  <dcterms:modified xsi:type="dcterms:W3CDTF">2016-12-02T14:24:54Z</dcterms:modified>
</cp:coreProperties>
</file>