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9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BFD3A1-97F7-435C-B0CD-D39D11BA01E6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E83CD9-5AEC-4385-8459-80404D263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7165" y="2204864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Урок русского языка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6139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467600" cy="403244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Ставит себе определённую цель;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записывает, запоминает свои     наблюдения;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умеет задавать вопросы, разбирается в теории;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всегда хочет узнать что-то новое;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работает с разными источниками информации.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9252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Рисунок 4" descr="F:\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2970376" cy="262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43808" y="1124744"/>
            <a:ext cx="1090464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pic>
        <p:nvPicPr>
          <p:cNvPr id="1026" name="Рисунок 2" descr="F:\R4471_BARBIE VINTAGE CAREER DOLL (TEACHER)_resize_en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511"/>
          <a:stretch>
            <a:fillRect/>
          </a:stretch>
        </p:blipFill>
        <p:spPr bwMode="auto">
          <a:xfrm>
            <a:off x="6516216" y="2830091"/>
            <a:ext cx="2214200" cy="402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56176" y="3645024"/>
            <a:ext cx="13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pic>
        <p:nvPicPr>
          <p:cNvPr id="1027" name="Рисунок 3" descr="F:\report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965127" cy="319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3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387424"/>
            <a:ext cx="7848872" cy="6552728"/>
          </a:xfrm>
        </p:spPr>
        <p:txBody>
          <a:bodyPr>
            <a:normAutofit/>
          </a:bodyPr>
          <a:lstStyle/>
          <a:p>
            <a:r>
              <a:rPr lang="ru-RU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Итоги: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Я научился…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Я узнал…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Мне понравилось…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Мне было трудно…</a:t>
            </a:r>
            <a:endParaRPr lang="ru-RU" sz="6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2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866330"/>
          </a:xfrm>
        </p:spPr>
        <p:txBody>
          <a:bodyPr/>
          <a:lstStyle/>
          <a:p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работу !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4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5268366"/>
              </p:ext>
            </p:extLst>
          </p:nvPr>
        </p:nvGraphicFramePr>
        <p:xfrm>
          <a:off x="827584" y="1988840"/>
          <a:ext cx="7416824" cy="1368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3714"/>
                <a:gridCol w="741272"/>
                <a:gridCol w="741272"/>
                <a:gridCol w="743014"/>
                <a:gridCol w="741272"/>
                <a:gridCol w="741272"/>
                <a:gridCol w="648744"/>
                <a:gridCol w="648072"/>
                <a:gridCol w="792088"/>
                <a:gridCol w="936104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73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060848"/>
            <a:ext cx="4690864" cy="136815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ГЛАГОЛ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15472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3514402"/>
          </a:xfrm>
        </p:spPr>
        <p:txBody>
          <a:bodyPr/>
          <a:lstStyle/>
          <a:p>
            <a:r>
              <a:rPr lang="ru-RU" sz="7200" dirty="0" smtClean="0">
                <a:latin typeface="Monotype Corsiva" pitchFamily="66" charset="0"/>
              </a:rPr>
              <a:t>Я знаю, что…</a:t>
            </a:r>
            <a:endParaRPr lang="ru-RU" sz="7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7416824" cy="5472608"/>
          </a:xfrm>
        </p:spPr>
        <p:txBody>
          <a:bodyPr>
            <a:normAutofit/>
          </a:bodyPr>
          <a:lstStyle/>
          <a:p>
            <a:r>
              <a:rPr lang="ru-RU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Цели: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Повторить…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Учиться …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* Развивать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848872" cy="4018458"/>
          </a:xfrm>
        </p:spPr>
        <p:txBody>
          <a:bodyPr/>
          <a:lstStyle/>
          <a:p>
            <a:r>
              <a:rPr lang="ru-RU" sz="5400" dirty="0" smtClean="0">
                <a:latin typeface="Monotype Corsiva" pitchFamily="66" charset="0"/>
              </a:rPr>
              <a:t>Печём, бережём,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>
                <a:latin typeface="Monotype Corsiva" pitchFamily="66" charset="0"/>
              </a:rPr>
              <a:t/>
            </a:r>
            <a:br>
              <a:rPr lang="ru-RU" sz="5400" dirty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</a:rPr>
              <a:t>        стережём, стрижём.</a:t>
            </a:r>
            <a:endParaRPr lang="ru-RU" sz="5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603448"/>
            <a:ext cx="7025208" cy="4018458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</a:t>
            </a: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клама</a:t>
            </a:r>
            <a:endParaRPr lang="ru-RU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8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147248" cy="936104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определить спряжение глаголов.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67339709"/>
              </p:ext>
            </p:extLst>
          </p:nvPr>
        </p:nvGraphicFramePr>
        <p:xfrm>
          <a:off x="611560" y="1124744"/>
          <a:ext cx="7467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6881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solidFill>
                            <a:schemeClr val="tx1"/>
                          </a:solidFill>
                        </a:rPr>
                        <a:t>Если окончание безударное, то образуем начальную форму.</a:t>
                      </a:r>
                      <a:endParaRPr lang="ru-RU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окончание ударное, спряжение определить легко (по окончанию).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в начальной форме глагол не оканчивается на -</a:t>
                      </a:r>
                      <a:r>
                        <a:rPr lang="ru-RU" sz="2600" b="1" dirty="0" err="1" smtClean="0"/>
                        <a:t>ить</a:t>
                      </a:r>
                      <a:r>
                        <a:rPr lang="ru-RU" sz="2600" b="1" dirty="0" smtClean="0"/>
                        <a:t> и не относится к глаголам-исключениям, то это глагол 1 спряжения. 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в начальной форме глагол оканчивается на -</a:t>
                      </a:r>
                      <a:r>
                        <a:rPr lang="ru-RU" sz="2600" b="1" dirty="0" err="1" smtClean="0"/>
                        <a:t>ить</a:t>
                      </a:r>
                      <a:r>
                        <a:rPr lang="ru-RU" sz="2600" b="1" dirty="0" smtClean="0"/>
                        <a:t> (кроме брить, стелить), то это глагол 2 спряжения.</a:t>
                      </a:r>
                      <a:endParaRPr lang="ru-RU" sz="2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7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692696"/>
          </a:xfrm>
        </p:spPr>
        <p:txBody>
          <a:bodyPr>
            <a:norm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определить спряжение глаголов.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1995308"/>
              </p:ext>
            </p:extLst>
          </p:nvPr>
        </p:nvGraphicFramePr>
        <p:xfrm>
          <a:off x="611560" y="1196752"/>
          <a:ext cx="7467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963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solidFill>
                            <a:schemeClr val="tx1"/>
                          </a:solidFill>
                        </a:rPr>
                        <a:t>Если окончание ударное, спряжение определить легко</a:t>
                      </a:r>
                      <a:r>
                        <a:rPr lang="ru-RU" sz="2600" baseline="0" dirty="0" smtClean="0">
                          <a:solidFill>
                            <a:schemeClr val="tx1"/>
                          </a:solidFill>
                        </a:rPr>
                        <a:t> (по окончанию).</a:t>
                      </a:r>
                      <a:endParaRPr lang="ru-RU" sz="2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окончание безударное, то образуем начальную форму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в начальной форме глагол оканчивается на -</a:t>
                      </a:r>
                      <a:r>
                        <a:rPr lang="ru-RU" sz="2600" b="1" dirty="0" err="1" smtClean="0"/>
                        <a:t>ить</a:t>
                      </a:r>
                      <a:r>
                        <a:rPr lang="ru-RU" sz="2600" b="1" dirty="0" smtClean="0"/>
                        <a:t> (кроме брить, стелить), то это глагол 2 спряжения.</a:t>
                      </a:r>
                      <a:endParaRPr lang="ru-RU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Если в начальной форме глагол не оканчивается на -</a:t>
                      </a:r>
                      <a:r>
                        <a:rPr lang="ru-RU" sz="2600" b="1" dirty="0" err="1" smtClean="0"/>
                        <a:t>ить</a:t>
                      </a:r>
                      <a:r>
                        <a:rPr lang="ru-RU" sz="2600" b="1" dirty="0" smtClean="0"/>
                        <a:t> и не относится к глаголам-исключениям, то это глагол 1 спряжения.</a:t>
                      </a:r>
                      <a:endParaRPr lang="ru-RU" sz="2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35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185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ГЛАГОЛ</vt:lpstr>
      <vt:lpstr>Я знаю, что…</vt:lpstr>
      <vt:lpstr>Цели: * Повторить… * Учиться … * Развивать </vt:lpstr>
      <vt:lpstr>Печём, бережём,          стережём, стрижём.</vt:lpstr>
      <vt:lpstr>Реклама</vt:lpstr>
      <vt:lpstr>Как определить спряжение глаголов.</vt:lpstr>
      <vt:lpstr>Как определить спряжение глаголов.</vt:lpstr>
      <vt:lpstr>* Ставит себе определённую цель; * записывает, запоминает свои     наблюдения; * умеет задавать вопросы, разбирается в теории; * всегда хочет узнать что-то новое; * работает с разными источниками информации. </vt:lpstr>
      <vt:lpstr>Слайд 11</vt:lpstr>
      <vt:lpstr>Итоги: * Я научился… * Я узнал… * Мне понравилось… * Мне было трудно…</vt:lpstr>
      <vt:lpstr>Спасибо за работу !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ONE</dc:creator>
  <cp:lastModifiedBy>user30</cp:lastModifiedBy>
  <cp:revision>12</cp:revision>
  <dcterms:created xsi:type="dcterms:W3CDTF">2014-11-23T07:17:12Z</dcterms:created>
  <dcterms:modified xsi:type="dcterms:W3CDTF">2016-12-02T14:24:54Z</dcterms:modified>
</cp:coreProperties>
</file>